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FCF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7273" autoAdjust="0"/>
  </p:normalViewPr>
  <p:slideViewPr>
    <p:cSldViewPr snapToGrid="0" snapToObjects="1">
      <p:cViewPr>
        <p:scale>
          <a:sx n="75" d="100"/>
          <a:sy n="75" d="100"/>
        </p:scale>
        <p:origin x="-1288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D5A1-D9BF-E44B-B0A7-B321157BFB93}" type="datetimeFigureOut">
              <a:rPr lang="en-US" smtClean="0"/>
              <a:pPr/>
              <a:t>9/19/13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E89D-0495-1745-9159-F79083D79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Why the Common Core Standards?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standards are the result of a national movement to provide an equitable, coherent, focused, and rigorous curriculum.</a:t>
            </a:r>
          </a:p>
          <a:p>
            <a:endParaRPr lang="en-US" dirty="0" smtClean="0"/>
          </a:p>
          <a:p>
            <a:r>
              <a:rPr lang="en-US" dirty="0" smtClean="0"/>
              <a:t>The standards will enable our students to be college and career ready in order to compete globally.</a:t>
            </a:r>
            <a:endParaRPr lang="en-US" dirty="0"/>
          </a:p>
        </p:txBody>
      </p:sp>
      <p:pic>
        <p:nvPicPr>
          <p:cNvPr id="8" name="Picture 7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26" y="5673696"/>
            <a:ext cx="1519751" cy="928926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916" y="189973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Why Grades 3, 4 and 5 in 2013-2014?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Maryland adopted the Common Core in 2011 and will begin assessing those standards during the 2014-2015 school year.</a:t>
            </a:r>
          </a:p>
          <a:p>
            <a:endParaRPr lang="en-US" dirty="0" smtClean="0"/>
          </a:p>
          <a:p>
            <a:r>
              <a:rPr lang="en-US" dirty="0" smtClean="0"/>
              <a:t>HCPSS started the transition two years ago with kindergarten and implemented the CCSS in grades 1&amp;2 last school year.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transition continues this year in grades 3, 4 and 5.  Therefore, all students will be prepared for new assessments the following year in 2014-2015.</a:t>
            </a:r>
          </a:p>
        </p:txBody>
      </p:sp>
      <p:pic>
        <p:nvPicPr>
          <p:cNvPr id="6" name="Picture 5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26" y="5673696"/>
            <a:ext cx="1519751" cy="928926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Will Our Students Learn?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2352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Problem Solving and Application</a:t>
            </a:r>
          </a:p>
          <a:p>
            <a:r>
              <a:rPr lang="en-US" dirty="0" smtClean="0"/>
              <a:t>Place Value</a:t>
            </a:r>
          </a:p>
          <a:p>
            <a:r>
              <a:rPr lang="en-US" dirty="0" smtClean="0"/>
              <a:t>Addition/Subtraction</a:t>
            </a:r>
          </a:p>
          <a:p>
            <a:r>
              <a:rPr lang="en-US" dirty="0" smtClean="0"/>
              <a:t>Multiplication/Division including Fact Fluency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Area and Perimeter</a:t>
            </a:r>
          </a:p>
          <a:p>
            <a:r>
              <a:rPr lang="en-US" dirty="0" smtClean="0"/>
              <a:t>Attributes of shapes</a:t>
            </a:r>
          </a:p>
          <a:p>
            <a:endParaRPr lang="en-US" dirty="0" smtClean="0"/>
          </a:p>
        </p:txBody>
      </p:sp>
      <p:pic>
        <p:nvPicPr>
          <p:cNvPr id="6" name="Picture 5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9" y="4453467"/>
            <a:ext cx="2447655" cy="1496094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57200" y="1332973"/>
            <a:ext cx="3606800" cy="69055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Grade 3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Will Our Students Learn?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2352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Problem Solving and Application</a:t>
            </a:r>
          </a:p>
          <a:p>
            <a:r>
              <a:rPr lang="en-US" dirty="0" smtClean="0"/>
              <a:t>Place Value</a:t>
            </a:r>
          </a:p>
          <a:p>
            <a:r>
              <a:rPr lang="en-US" dirty="0" smtClean="0"/>
              <a:t>Addition/Subtraction</a:t>
            </a:r>
          </a:p>
          <a:p>
            <a:r>
              <a:rPr lang="en-US" dirty="0" smtClean="0"/>
              <a:t>Multiplication/Division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Decimals</a:t>
            </a:r>
          </a:p>
          <a:p>
            <a:r>
              <a:rPr lang="en-US" dirty="0" smtClean="0"/>
              <a:t>Area/Perimeter</a:t>
            </a:r>
          </a:p>
          <a:p>
            <a:r>
              <a:rPr lang="en-US" dirty="0" smtClean="0"/>
              <a:t>Geometric lines and angles</a:t>
            </a:r>
          </a:p>
          <a:p>
            <a:endParaRPr lang="en-US" dirty="0" smtClean="0"/>
          </a:p>
        </p:txBody>
      </p:sp>
      <p:pic>
        <p:nvPicPr>
          <p:cNvPr id="6" name="Picture 5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9" y="4453467"/>
            <a:ext cx="2447655" cy="1496094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57200" y="1332973"/>
            <a:ext cx="3606800" cy="69055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Grade 4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Will Our Students Learn?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23525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Problem Solving and Application</a:t>
            </a:r>
          </a:p>
          <a:p>
            <a:r>
              <a:rPr lang="en-US" dirty="0" smtClean="0"/>
              <a:t>Decimals</a:t>
            </a:r>
          </a:p>
          <a:p>
            <a:r>
              <a:rPr lang="en-US" dirty="0" smtClean="0"/>
              <a:t>Multiplication/Division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Volume Measurement</a:t>
            </a:r>
          </a:p>
          <a:p>
            <a:r>
              <a:rPr lang="en-US" dirty="0" smtClean="0"/>
              <a:t>Quadrilaterals and Coordinate Grids</a:t>
            </a:r>
          </a:p>
          <a:p>
            <a:r>
              <a:rPr lang="en-US" dirty="0" smtClean="0"/>
              <a:t>Numerical Expressions</a:t>
            </a:r>
          </a:p>
        </p:txBody>
      </p:sp>
      <p:pic>
        <p:nvPicPr>
          <p:cNvPr id="6" name="Picture 5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9" y="4453467"/>
            <a:ext cx="2447655" cy="1496094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57200" y="1332973"/>
            <a:ext cx="3606800" cy="69055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Grade 5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Will Our Students Learn?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2352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Problem Solving and Application</a:t>
            </a:r>
          </a:p>
          <a:p>
            <a:r>
              <a:rPr lang="en-US" dirty="0" smtClean="0"/>
              <a:t>Division</a:t>
            </a:r>
          </a:p>
          <a:p>
            <a:r>
              <a:rPr lang="en-US" dirty="0" smtClean="0"/>
              <a:t>Decimals and Fractions</a:t>
            </a:r>
          </a:p>
          <a:p>
            <a:r>
              <a:rPr lang="en-US" dirty="0" smtClean="0"/>
              <a:t>Integers</a:t>
            </a:r>
          </a:p>
          <a:p>
            <a:r>
              <a:rPr lang="en-US" dirty="0" smtClean="0"/>
              <a:t>Ratio and Proportion</a:t>
            </a:r>
          </a:p>
          <a:p>
            <a:r>
              <a:rPr lang="en-US" dirty="0" smtClean="0"/>
              <a:t>Expressions and Equations</a:t>
            </a:r>
          </a:p>
          <a:p>
            <a:r>
              <a:rPr lang="en-US" dirty="0" smtClean="0"/>
              <a:t>Area and Volume</a:t>
            </a:r>
          </a:p>
          <a:p>
            <a:r>
              <a:rPr lang="en-US" dirty="0" smtClean="0"/>
              <a:t>Statistics and Probability</a:t>
            </a:r>
          </a:p>
        </p:txBody>
      </p:sp>
      <p:pic>
        <p:nvPicPr>
          <p:cNvPr id="6" name="Picture 5" descr="logo green 3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9" y="4453467"/>
            <a:ext cx="2447655" cy="1496094"/>
          </a:xfrm>
          <a:prstGeom prst="rect">
            <a:avLst/>
          </a:prstGeom>
          <a:ln w="28575" cmpd="sng">
            <a:solidFill>
              <a:srgbClr val="008000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457200" y="1332973"/>
            <a:ext cx="7247467" cy="69055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Grade 5- Above Grade Level Curriculum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916" y="189973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2973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HCPSS SMART Pages</a:t>
            </a:r>
          </a:p>
          <a:p>
            <a:r>
              <a:rPr lang="en-US" dirty="0" smtClean="0"/>
              <a:t>More information about the Common Core State Standards</a:t>
            </a:r>
          </a:p>
          <a:p>
            <a:r>
              <a:rPr lang="en-US" dirty="0" smtClean="0"/>
              <a:t>Specific grade level standards</a:t>
            </a:r>
          </a:p>
          <a:p>
            <a:r>
              <a:rPr lang="en-US" dirty="0" smtClean="0"/>
              <a:t>Optional activities you can do at home to support your student</a:t>
            </a:r>
          </a:p>
        </p:txBody>
      </p:sp>
      <p:pic>
        <p:nvPicPr>
          <p:cNvPr id="7" name="Picture 6" descr="sm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264" y="4318006"/>
            <a:ext cx="3193733" cy="177429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94262" y="5836451"/>
            <a:ext cx="6028267" cy="51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http://smart.hcpss.wikispaces.net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289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the Common Core Standards?</vt:lpstr>
      <vt:lpstr>Why Grades 3, 4 and 5 in 2013-2014?</vt:lpstr>
      <vt:lpstr>What Will Our Students Learn?</vt:lpstr>
      <vt:lpstr>What Will Our Students Learn?</vt:lpstr>
      <vt:lpstr>What Will Our Students Learn?</vt:lpstr>
      <vt:lpstr>What Will Our Students Learn?</vt:lpstr>
      <vt:lpstr>Where Can I Get More Information?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Common Core Standards?</dc:title>
  <dc:creator>John  SanGiovanni</dc:creator>
  <cp:lastModifiedBy>Howard County Administrator</cp:lastModifiedBy>
  <cp:revision>20</cp:revision>
  <dcterms:created xsi:type="dcterms:W3CDTF">2013-09-19T23:06:54Z</dcterms:created>
  <dcterms:modified xsi:type="dcterms:W3CDTF">2013-09-19T23:07:12Z</dcterms:modified>
</cp:coreProperties>
</file>