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1"/>
  </p:notesMasterIdLst>
  <p:sldIdLst>
    <p:sldId id="256" r:id="rId2"/>
    <p:sldId id="258" r:id="rId3"/>
    <p:sldId id="269" r:id="rId4"/>
    <p:sldId id="257" r:id="rId5"/>
    <p:sldId id="270" r:id="rId6"/>
    <p:sldId id="271" r:id="rId7"/>
    <p:sldId id="272" r:id="rId8"/>
    <p:sldId id="273" r:id="rId9"/>
    <p:sldId id="268"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79965" autoAdjust="0"/>
  </p:normalViewPr>
  <p:slideViewPr>
    <p:cSldViewPr snapToGrid="0" snapToObjects="1">
      <p:cViewPr varScale="1">
        <p:scale>
          <a:sx n="78" d="100"/>
          <a:sy n="78" d="100"/>
        </p:scale>
        <p:origin x="-121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31E207-7DD1-2A4E-8ADF-BB7713AB6E57}" type="datetimeFigureOut">
              <a:rPr lang="en-US" smtClean="0"/>
              <a:pPr/>
              <a:t>9/8/14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D0B1AE-08FA-9D4B-A6C8-FEB82A13A67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 Id="rId3" Type="http://schemas.openxmlformats.org/officeDocument/2006/relationships/hyperlink" Target="http://www.nap.edu/catalog.php?record_id=13165"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a:buFont typeface="Arial"/>
              <a:buChar char="•"/>
            </a:pPr>
            <a:r>
              <a:rPr lang="en-US" sz="1200" kern="1200" dirty="0" smtClean="0">
                <a:solidFill>
                  <a:schemeClr val="tx1"/>
                </a:solidFill>
                <a:latin typeface="+mn-lt"/>
                <a:ea typeface="+mn-ea"/>
                <a:cs typeface="+mn-cs"/>
              </a:rPr>
              <a:t>The National Resource Council (NRC), began by developing the </a:t>
            </a:r>
            <a:r>
              <a:rPr lang="en-US" sz="1200" i="1" u="sng" kern="1200" dirty="0" smtClean="0">
                <a:solidFill>
                  <a:schemeClr val="tx1"/>
                </a:solidFill>
                <a:latin typeface="+mn-lt"/>
                <a:ea typeface="+mn-ea"/>
                <a:cs typeface="+mn-cs"/>
                <a:hlinkClick r:id="rId3"/>
              </a:rPr>
              <a:t>A Framework for K–12 Science Education</a:t>
            </a:r>
            <a:r>
              <a:rPr lang="en-US" sz="1200" i="0" u="none" kern="1200" dirty="0" smtClean="0">
                <a:solidFill>
                  <a:schemeClr val="tx1"/>
                </a:solidFill>
                <a:latin typeface="+mn-lt"/>
                <a:ea typeface="+mn-ea"/>
                <a:cs typeface="+mn-cs"/>
              </a:rPr>
              <a:t>,</a:t>
            </a:r>
            <a:r>
              <a:rPr lang="en-US" sz="1200" i="0" u="none" kern="1200" baseline="0" dirty="0" smtClean="0">
                <a:solidFill>
                  <a:schemeClr val="tx1"/>
                </a:solidFill>
                <a:latin typeface="+mn-lt"/>
                <a:ea typeface="+mn-ea"/>
                <a:cs typeface="+mn-cs"/>
              </a:rPr>
              <a:t> which was released in July 2011</a:t>
            </a:r>
            <a:endParaRPr lang="en-US" sz="1200" kern="1200" dirty="0" smtClean="0">
              <a:solidFill>
                <a:schemeClr val="tx1"/>
              </a:solidFill>
              <a:latin typeface="+mn-lt"/>
              <a:ea typeface="+mn-ea"/>
              <a:cs typeface="+mn-cs"/>
            </a:endParaRPr>
          </a:p>
          <a:p>
            <a:pPr>
              <a:buFont typeface="Arial"/>
              <a:buNone/>
            </a:pPr>
            <a:endParaRPr lang="en-US" sz="1200" kern="1200" dirty="0" smtClean="0">
              <a:solidFill>
                <a:schemeClr val="tx1"/>
              </a:solidFill>
              <a:latin typeface="+mn-lt"/>
              <a:ea typeface="+mn-ea"/>
              <a:cs typeface="+mn-cs"/>
            </a:endParaRPr>
          </a:p>
          <a:p>
            <a:pPr>
              <a:buFont typeface="Arial"/>
              <a:buChar char="•"/>
            </a:pPr>
            <a:r>
              <a:rPr lang="en-US" sz="1200" kern="1200" dirty="0" smtClean="0">
                <a:solidFill>
                  <a:schemeClr val="tx1"/>
                </a:solidFill>
                <a:latin typeface="+mn-lt"/>
                <a:ea typeface="+mn-ea"/>
                <a:cs typeface="+mn-cs"/>
              </a:rPr>
              <a:t>The </a:t>
            </a:r>
            <a:r>
              <a:rPr lang="en-US" sz="1200" i="1" kern="1200" dirty="0" smtClean="0">
                <a:solidFill>
                  <a:schemeClr val="tx1"/>
                </a:solidFill>
                <a:latin typeface="+mn-lt"/>
                <a:ea typeface="+mn-ea"/>
                <a:cs typeface="+mn-cs"/>
              </a:rPr>
              <a:t>Framework</a:t>
            </a:r>
            <a:r>
              <a:rPr lang="en-US" sz="1200" kern="1200" dirty="0" smtClean="0">
                <a:solidFill>
                  <a:schemeClr val="tx1"/>
                </a:solidFill>
                <a:latin typeface="+mn-lt"/>
                <a:ea typeface="+mn-ea"/>
                <a:cs typeface="+mn-cs"/>
              </a:rPr>
              <a:t> is grounded in the most current research on science and science learning and identified the science all K–12 students should know.</a:t>
            </a:r>
          </a:p>
          <a:p>
            <a:pPr>
              <a:buFont typeface="Arial"/>
              <a:buNone/>
            </a:pPr>
            <a:endParaRPr lang="en-US" sz="1200" kern="1200" dirty="0" smtClean="0">
              <a:solidFill>
                <a:schemeClr val="tx1"/>
              </a:solidFill>
              <a:latin typeface="+mn-lt"/>
              <a:ea typeface="+mn-ea"/>
              <a:cs typeface="+mn-cs"/>
            </a:endParaRPr>
          </a:p>
          <a:p>
            <a:pPr>
              <a:buFont typeface="Arial"/>
              <a:buChar char="•"/>
            </a:pPr>
            <a:r>
              <a:rPr lang="en-US" sz="1200" kern="1200" dirty="0" smtClean="0">
                <a:solidFill>
                  <a:schemeClr val="tx1"/>
                </a:solidFill>
                <a:latin typeface="+mn-lt"/>
                <a:ea typeface="+mn-ea"/>
                <a:cs typeface="+mn-cs"/>
              </a:rPr>
              <a:t> To write</a:t>
            </a:r>
            <a:r>
              <a:rPr lang="en-US" sz="1200" kern="1200" baseline="0" dirty="0" smtClean="0">
                <a:solidFill>
                  <a:schemeClr val="tx1"/>
                </a:solidFill>
                <a:latin typeface="+mn-lt"/>
                <a:ea typeface="+mn-ea"/>
                <a:cs typeface="+mn-cs"/>
              </a:rPr>
              <a:t> the </a:t>
            </a:r>
            <a:r>
              <a:rPr lang="en-US" sz="1200" i="1" kern="1200" baseline="0" dirty="0" smtClean="0">
                <a:solidFill>
                  <a:schemeClr val="tx1"/>
                </a:solidFill>
                <a:latin typeface="+mn-lt"/>
                <a:ea typeface="+mn-ea"/>
                <a:cs typeface="+mn-cs"/>
              </a:rPr>
              <a:t>Framework</a:t>
            </a:r>
            <a:r>
              <a:rPr lang="en-US" sz="1200" kern="1200" baseline="0" dirty="0" smtClean="0">
                <a:solidFill>
                  <a:schemeClr val="tx1"/>
                </a:solidFill>
                <a:latin typeface="+mn-lt"/>
                <a:ea typeface="+mn-ea"/>
                <a:cs typeface="+mn-cs"/>
              </a:rPr>
              <a:t>, t</a:t>
            </a:r>
            <a:r>
              <a:rPr lang="en-US" sz="1200" kern="1200" dirty="0" smtClean="0">
                <a:solidFill>
                  <a:schemeClr val="tx1"/>
                </a:solidFill>
                <a:latin typeface="+mn-lt"/>
                <a:ea typeface="+mn-ea"/>
                <a:cs typeface="+mn-cs"/>
              </a:rPr>
              <a:t>he NRC formed a committee and four topic design teams made</a:t>
            </a:r>
            <a:r>
              <a:rPr lang="en-US" sz="1200" kern="1200" baseline="0" dirty="0" smtClean="0">
                <a:solidFill>
                  <a:schemeClr val="tx1"/>
                </a:solidFill>
                <a:latin typeface="+mn-lt"/>
                <a:ea typeface="+mn-ea"/>
                <a:cs typeface="+mn-cs"/>
              </a:rPr>
              <a:t> up of members </a:t>
            </a:r>
            <a:r>
              <a:rPr lang="en-US" sz="1200" kern="1200" dirty="0" smtClean="0">
                <a:solidFill>
                  <a:schemeClr val="tx1"/>
                </a:solidFill>
                <a:latin typeface="+mn-lt"/>
                <a:ea typeface="+mn-ea"/>
                <a:cs typeface="+mn-cs"/>
              </a:rPr>
              <a:t>nationally and internationally known in their respective fields,</a:t>
            </a:r>
            <a:r>
              <a:rPr lang="en-US" sz="1200" kern="1200" baseline="0" dirty="0" smtClean="0">
                <a:solidFill>
                  <a:schemeClr val="tx1"/>
                </a:solidFill>
                <a:latin typeface="+mn-lt"/>
                <a:ea typeface="+mn-ea"/>
                <a:cs typeface="+mn-cs"/>
              </a:rPr>
              <a:t> including </a:t>
            </a:r>
            <a:r>
              <a:rPr lang="en-US" sz="1200" kern="1200" dirty="0" smtClean="0">
                <a:solidFill>
                  <a:schemeClr val="tx1"/>
                </a:solidFill>
                <a:latin typeface="+mn-lt"/>
                <a:ea typeface="+mn-ea"/>
                <a:cs typeface="+mn-cs"/>
              </a:rPr>
              <a:t>practicing scientists, cognitive scientists, science education researchers, and science education standards and policy experts. </a:t>
            </a:r>
          </a:p>
          <a:p>
            <a:pPr>
              <a:buFont typeface="Arial"/>
              <a:buNone/>
            </a:pPr>
            <a:endParaRPr lang="en-US" sz="1200" kern="1200" dirty="0" smtClean="0">
              <a:solidFill>
                <a:schemeClr val="tx1"/>
              </a:solidFill>
              <a:latin typeface="+mn-lt"/>
              <a:ea typeface="+mn-ea"/>
              <a:cs typeface="+mn-cs"/>
            </a:endParaRPr>
          </a:p>
          <a:p>
            <a:pPr>
              <a:buFont typeface="Arial"/>
              <a:buChar char="•"/>
            </a:pPr>
            <a:r>
              <a:rPr lang="en-US" sz="1200" kern="1200" dirty="0" smtClean="0">
                <a:solidFill>
                  <a:schemeClr val="tx1"/>
                </a:solidFill>
                <a:latin typeface="+mn-lt"/>
                <a:ea typeface="+mn-ea"/>
                <a:cs typeface="+mn-cs"/>
              </a:rPr>
              <a:t>A public draft was released in July of 2010. The NRC reviewed comments and considered all feedback prior to releasing the final Framework on July 19, 2011. </a:t>
            </a:r>
          </a:p>
          <a:p>
            <a:pPr>
              <a:buFont typeface="Arial"/>
              <a:buNone/>
            </a:pPr>
            <a:endParaRPr lang="en-US" sz="1200" kern="1200" dirty="0" smtClean="0">
              <a:solidFill>
                <a:schemeClr val="tx1"/>
              </a:solidFill>
              <a:latin typeface="+mn-lt"/>
              <a:ea typeface="+mn-ea"/>
              <a:cs typeface="+mn-cs"/>
            </a:endParaRPr>
          </a:p>
          <a:p>
            <a:pPr>
              <a:buFont typeface="Arial"/>
              <a:buChar char="•"/>
            </a:pPr>
            <a:r>
              <a:rPr lang="en-US" sz="1200" kern="1200" dirty="0" smtClean="0">
                <a:solidFill>
                  <a:schemeClr val="tx1"/>
                </a:solidFill>
                <a:latin typeface="+mn-lt"/>
                <a:ea typeface="+mn-ea"/>
                <a:cs typeface="+mn-cs"/>
              </a:rPr>
              <a:t>In a process managed by Achieve, 26 lead states (including Maryland) contributed</a:t>
            </a:r>
            <a:r>
              <a:rPr lang="en-US" sz="1200" kern="1200" baseline="0" dirty="0" smtClean="0">
                <a:solidFill>
                  <a:schemeClr val="tx1"/>
                </a:solidFill>
                <a:latin typeface="+mn-lt"/>
                <a:ea typeface="+mn-ea"/>
                <a:cs typeface="+mn-cs"/>
              </a:rPr>
              <a:t> to</a:t>
            </a:r>
            <a:r>
              <a:rPr lang="en-US" sz="1200" kern="1200" dirty="0" smtClean="0">
                <a:solidFill>
                  <a:schemeClr val="tx1"/>
                </a:solidFill>
                <a:latin typeface="+mn-lt"/>
                <a:ea typeface="+mn-ea"/>
                <a:cs typeface="+mn-cs"/>
              </a:rPr>
              <a:t> the development of K-12 Next Generation Science Standards (NGSS)</a:t>
            </a:r>
          </a:p>
          <a:p>
            <a:pPr>
              <a:buFont typeface="Arial"/>
              <a:buNone/>
            </a:pPr>
            <a:endParaRPr lang="en-US" sz="1200" kern="1200" dirty="0" smtClean="0">
              <a:solidFill>
                <a:schemeClr val="tx1"/>
              </a:solidFill>
              <a:latin typeface="+mn-lt"/>
              <a:ea typeface="+mn-ea"/>
              <a:cs typeface="+mn-cs"/>
            </a:endParaRPr>
          </a:p>
          <a:p>
            <a:pPr>
              <a:buFont typeface="Arial"/>
              <a:buChar char="•"/>
            </a:pPr>
            <a:r>
              <a:rPr lang="en-US" sz="1200" kern="1200" dirty="0" smtClean="0">
                <a:solidFill>
                  <a:schemeClr val="tx1"/>
                </a:solidFill>
                <a:latin typeface="+mn-lt"/>
                <a:ea typeface="+mn-ea"/>
                <a:cs typeface="+mn-cs"/>
              </a:rPr>
              <a:t>The NGSS were developed collaboratively between</a:t>
            </a:r>
            <a:r>
              <a:rPr lang="en-US" sz="1200" kern="1200" baseline="0" dirty="0" smtClean="0">
                <a:solidFill>
                  <a:schemeClr val="tx1"/>
                </a:solidFill>
                <a:latin typeface="+mn-lt"/>
                <a:ea typeface="+mn-ea"/>
                <a:cs typeface="+mn-cs"/>
              </a:rPr>
              <a:t> these</a:t>
            </a:r>
            <a:r>
              <a:rPr lang="en-US" sz="1200" kern="1200" dirty="0" smtClean="0">
                <a:solidFill>
                  <a:schemeClr val="tx1"/>
                </a:solidFill>
                <a:latin typeface="+mn-lt"/>
                <a:ea typeface="+mn-ea"/>
                <a:cs typeface="+mn-cs"/>
              </a:rPr>
              <a:t> states and other stakeholders in science, science education, higher education and industry. </a:t>
            </a:r>
          </a:p>
          <a:p>
            <a:pPr>
              <a:buFont typeface="Arial"/>
              <a:buNone/>
            </a:pPr>
            <a:endParaRPr lang="en-US" sz="1200" kern="1200" dirty="0" smtClean="0">
              <a:solidFill>
                <a:schemeClr val="tx1"/>
              </a:solidFill>
              <a:latin typeface="+mn-lt"/>
              <a:ea typeface="+mn-ea"/>
              <a:cs typeface="+mn-cs"/>
            </a:endParaRPr>
          </a:p>
          <a:p>
            <a:pPr>
              <a:buFont typeface="Arial"/>
              <a:buChar char="•"/>
            </a:pPr>
            <a:r>
              <a:rPr lang="en-US" sz="1200" kern="1200" dirty="0" smtClean="0">
                <a:solidFill>
                  <a:schemeClr val="tx1"/>
                </a:solidFill>
                <a:latin typeface="+mn-lt"/>
                <a:ea typeface="+mn-ea"/>
                <a:cs typeface="+mn-cs"/>
              </a:rPr>
              <a:t>As part of the development process, the standards underwent multiple reviews from many stakeholders including two public drafts, allowing all who have a stake in science education an opportunity to inform the development of the standards. </a:t>
            </a:r>
          </a:p>
          <a:p>
            <a:pPr>
              <a:buFont typeface="Arial"/>
              <a:buNone/>
            </a:pPr>
            <a:endParaRPr lang="en-US" sz="1200" kern="1200" dirty="0" smtClean="0">
              <a:solidFill>
                <a:schemeClr val="tx1"/>
              </a:solidFill>
              <a:latin typeface="+mn-lt"/>
              <a:ea typeface="+mn-ea"/>
              <a:cs typeface="+mn-cs"/>
            </a:endParaRPr>
          </a:p>
          <a:p>
            <a:pPr>
              <a:buFont typeface="Arial"/>
              <a:buChar char="•"/>
            </a:pPr>
            <a:r>
              <a:rPr lang="en-US" sz="1200" kern="1200" dirty="0" smtClean="0">
                <a:solidFill>
                  <a:schemeClr val="tx1"/>
                </a:solidFill>
                <a:latin typeface="+mn-lt"/>
                <a:ea typeface="+mn-ea"/>
                <a:cs typeface="+mn-cs"/>
              </a:rPr>
              <a:t>The standards were published in April 2013. (standards are NOT</a:t>
            </a:r>
            <a:r>
              <a:rPr lang="en-US" sz="1200" kern="1200" baseline="0" dirty="0" smtClean="0">
                <a:solidFill>
                  <a:schemeClr val="tx1"/>
                </a:solidFill>
                <a:latin typeface="+mn-lt"/>
                <a:ea typeface="+mn-ea"/>
                <a:cs typeface="+mn-cs"/>
              </a:rPr>
              <a:t> curriculum)</a:t>
            </a:r>
            <a:endParaRPr lang="en-US" sz="1200" kern="1200" dirty="0" smtClean="0">
              <a:solidFill>
                <a:schemeClr val="tx1"/>
              </a:solidFill>
              <a:latin typeface="+mn-lt"/>
              <a:ea typeface="+mn-ea"/>
              <a:cs typeface="+mn-cs"/>
            </a:endParaRPr>
          </a:p>
          <a:p>
            <a:pPr>
              <a:buFont typeface="Arial"/>
              <a:buNone/>
            </a:pPr>
            <a:endParaRPr lang="en-US" sz="1200" kern="1200" dirty="0" smtClean="0">
              <a:solidFill>
                <a:schemeClr val="tx1"/>
              </a:solidFill>
              <a:latin typeface="+mn-lt"/>
              <a:ea typeface="+mn-ea"/>
              <a:cs typeface="+mn-cs"/>
            </a:endParaRPr>
          </a:p>
          <a:p>
            <a:pPr>
              <a:buFont typeface="Arial"/>
              <a:buChar char="•"/>
            </a:pPr>
            <a:r>
              <a:rPr lang="en-US" sz="1200" kern="1200" dirty="0" smtClean="0">
                <a:solidFill>
                  <a:schemeClr val="tx1"/>
                </a:solidFill>
                <a:latin typeface="+mn-lt"/>
                <a:ea typeface="+mn-ea"/>
                <a:cs typeface="+mn-cs"/>
              </a:rPr>
              <a:t>During</a:t>
            </a:r>
            <a:r>
              <a:rPr lang="en-US" sz="1200" kern="1200" baseline="0" dirty="0" smtClean="0">
                <a:solidFill>
                  <a:schemeClr val="tx1"/>
                </a:solidFill>
                <a:latin typeface="+mn-lt"/>
                <a:ea typeface="+mn-ea"/>
                <a:cs typeface="+mn-cs"/>
              </a:rPr>
              <a:t> the summer of 2013, the Elementary Science Office and HCPSS teachers began </a:t>
            </a:r>
            <a:r>
              <a:rPr lang="en-US" sz="1200" kern="1200" baseline="0" smtClean="0">
                <a:solidFill>
                  <a:schemeClr val="tx1"/>
                </a:solidFill>
                <a:latin typeface="+mn-lt"/>
                <a:ea typeface="+mn-ea"/>
                <a:cs typeface="+mn-cs"/>
              </a:rPr>
              <a:t>generating curriculum; </a:t>
            </a:r>
            <a:r>
              <a:rPr lang="en-US" sz="1200" kern="1200" baseline="0" dirty="0" smtClean="0">
                <a:solidFill>
                  <a:schemeClr val="tx1"/>
                </a:solidFill>
                <a:latin typeface="+mn-lt"/>
                <a:ea typeface="+mn-ea"/>
                <a:cs typeface="+mn-cs"/>
              </a:rPr>
              <a:t>creating lessons and materials that align with NGSS.</a:t>
            </a: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r>
              <a:rPr lang="en-US" dirty="0" smtClean="0"/>
              <a:t>http://</a:t>
            </a:r>
            <a:r>
              <a:rPr lang="en-US" dirty="0" err="1" smtClean="0"/>
              <a:t>www.nextgenscience.org</a:t>
            </a:r>
            <a:r>
              <a:rPr lang="en-US" dirty="0" smtClean="0"/>
              <a:t>/development-overview</a:t>
            </a:r>
          </a:p>
          <a:p>
            <a:pPr>
              <a:buFont typeface="Arial"/>
              <a:buChar char="•"/>
            </a:pPr>
            <a:endParaRPr lang="en-US" dirty="0" smtClean="0"/>
          </a:p>
          <a:p>
            <a:pPr>
              <a:buFont typeface="Arial"/>
              <a:buChar char="•"/>
            </a:pPr>
            <a:r>
              <a:rPr lang="en-US" dirty="0" smtClean="0"/>
              <a:t>Currently,</a:t>
            </a:r>
            <a:r>
              <a:rPr lang="en-US" baseline="0" dirty="0" smtClean="0"/>
              <a:t> in the 2014-2015 school year, all Kindergarten and Third Grade teachers are delivering NGSS aligned instruction. </a:t>
            </a:r>
          </a:p>
          <a:p>
            <a:pPr>
              <a:buFont typeface="Arial"/>
              <a:buNone/>
            </a:pPr>
            <a:endParaRPr lang="en-US" baseline="0" dirty="0" smtClean="0"/>
          </a:p>
          <a:p>
            <a:pPr marL="0" marR="0" indent="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There are 4, First Grade teams of HCPSS teachers that are piloting new NGSS aligned material written during the summers of 2013 and 2014.</a:t>
            </a:r>
          </a:p>
          <a:p>
            <a:pPr marL="0" marR="0" indent="0" algn="l" defTabSz="457200" rtl="0" eaLnBrk="1" fontAlgn="auto" latinLnBrk="0" hangingPunct="1">
              <a:lnSpc>
                <a:spcPct val="100000"/>
              </a:lnSpc>
              <a:spcBef>
                <a:spcPts val="0"/>
              </a:spcBef>
              <a:spcAft>
                <a:spcPts val="0"/>
              </a:spcAft>
              <a:buClrTx/>
              <a:buSzTx/>
              <a:buFont typeface="Arial"/>
              <a:buNone/>
              <a:tabLst/>
              <a:defRPr/>
            </a:pPr>
            <a:endParaRPr lang="en-US" dirty="0" smtClean="0"/>
          </a:p>
          <a:p>
            <a:pPr>
              <a:buFont typeface="Arial"/>
              <a:buChar char="•"/>
            </a:pPr>
            <a:r>
              <a:rPr lang="en-US" baseline="0" dirty="0" smtClean="0"/>
              <a:t>There are 5, Fourth grade teams within county schools that are piloting the new material written.</a:t>
            </a:r>
          </a:p>
          <a:p>
            <a:pPr>
              <a:buFont typeface="Arial"/>
              <a:buNone/>
            </a:pPr>
            <a:endParaRPr lang="en-US" baseline="0" dirty="0" smtClean="0"/>
          </a:p>
          <a:p>
            <a:pPr>
              <a:buFont typeface="Arial"/>
              <a:buChar char="•"/>
            </a:pPr>
            <a:r>
              <a:rPr lang="en-US" baseline="0" dirty="0" smtClean="0"/>
              <a:t>2</a:t>
            </a:r>
            <a:r>
              <a:rPr lang="en-US" baseline="30000" dirty="0" smtClean="0"/>
              <a:t>nd</a:t>
            </a:r>
            <a:r>
              <a:rPr lang="en-US" baseline="0" dirty="0" smtClean="0"/>
              <a:t> and 5</a:t>
            </a:r>
            <a:r>
              <a:rPr lang="en-US" baseline="30000" dirty="0" smtClean="0"/>
              <a:t>th</a:t>
            </a:r>
            <a:r>
              <a:rPr lang="en-US" baseline="0" dirty="0" smtClean="0"/>
              <a:t> grade teachers are focusing on enhancing existing essential curriculum for science with instruction that encourages the 8 Scientific and Engineering Practices (see next slide)</a:t>
            </a:r>
          </a:p>
        </p:txBody>
      </p:sp>
      <p:sp>
        <p:nvSpPr>
          <p:cNvPr id="4" name="Slide Number Placeholder 3"/>
          <p:cNvSpPr>
            <a:spLocks noGrp="1"/>
          </p:cNvSpPr>
          <p:nvPr>
            <p:ph type="sldNum" sz="quarter" idx="10"/>
          </p:nvPr>
        </p:nvSpPr>
        <p:spPr/>
        <p:txBody>
          <a:bodyPr/>
          <a:lstStyle/>
          <a:p>
            <a:fld id="{49D0B1AE-08FA-9D4B-A6C8-FEB82A13A673}"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Slide Image Placeholder 1"/>
          <p:cNvSpPr>
            <a:spLocks noGrp="1" noRot="1" noChangeAspect="1"/>
          </p:cNvSpPr>
          <p:nvPr>
            <p:ph type="sldImg"/>
          </p:nvPr>
        </p:nvSpPr>
        <p:spPr>
          <a:ln/>
        </p:spPr>
      </p:sp>
      <p:sp>
        <p:nvSpPr>
          <p:cNvPr id="63491" name="Notes Placeholder 2"/>
          <p:cNvSpPr>
            <a:spLocks noGrp="1"/>
          </p:cNvSpPr>
          <p:nvPr>
            <p:ph type="body" idx="1"/>
          </p:nvPr>
        </p:nvSpPr>
        <p:spPr>
          <a:noFill/>
          <a:ln/>
        </p:spPr>
        <p:txBody>
          <a:bodyPr/>
          <a:lstStyle/>
          <a:p>
            <a:r>
              <a:rPr lang="en-US" dirty="0" smtClean="0">
                <a:ea typeface="ＭＳ Ｐゴシック" charset="-128"/>
              </a:rPr>
              <a:t>The NGSS</a:t>
            </a:r>
            <a:r>
              <a:rPr lang="en-US" baseline="0" dirty="0" smtClean="0">
                <a:ea typeface="ＭＳ Ｐゴシック" charset="-128"/>
              </a:rPr>
              <a:t> aligned curriculum developed by HCPSS was created with the intention to encourage student-centered instruction, with a focus on inquiry. The teacher, acting in the role of facilitator, delivers instruction infused with these 8 Practices so that students may learn not only the content knowledge, but also the behaviors and skills that that lead to success in the science and engineering career fields. In this way, the NGSS aligned curriculum supports HCPSS Vision 2018, by creating an engaging and vibrant learning environment in which every student is inspired to learn and empowered to excel.</a:t>
            </a:r>
            <a:endParaRPr lang="en-US" dirty="0" smtClean="0">
              <a:ea typeface="ＭＳ Ｐゴシック" charset="-128"/>
            </a:endParaRPr>
          </a:p>
          <a:p>
            <a:endParaRPr lang="en-US" dirty="0" smtClean="0">
              <a:ea typeface="ＭＳ Ｐゴシック" charset="-128"/>
            </a:endParaRPr>
          </a:p>
          <a:p>
            <a:r>
              <a:rPr lang="en-US" dirty="0" smtClean="0">
                <a:ea typeface="ＭＳ Ｐゴシック" charset="-128"/>
              </a:rPr>
              <a:t>A</a:t>
            </a:r>
            <a:r>
              <a:rPr lang="en-US" baseline="0" dirty="0" smtClean="0">
                <a:ea typeface="ＭＳ Ｐゴシック" charset="-128"/>
              </a:rPr>
              <a:t> Framework for K-12 Science Education outlines three dimensions to science education:</a:t>
            </a:r>
          </a:p>
          <a:p>
            <a:pPr marL="228600" indent="-228600">
              <a:buFont typeface="+mj-lt"/>
              <a:buAutoNum type="arabicPeriod"/>
            </a:pPr>
            <a:r>
              <a:rPr lang="en-US" baseline="0" dirty="0" smtClean="0">
                <a:ea typeface="ＭＳ Ｐゴシック" charset="-128"/>
              </a:rPr>
              <a:t>Scientific and Engineering Practices (behaviors and habits of mind)</a:t>
            </a:r>
          </a:p>
          <a:p>
            <a:pPr marL="228600" indent="-228600">
              <a:buFont typeface="+mj-lt"/>
              <a:buAutoNum type="arabicPeriod"/>
            </a:pPr>
            <a:r>
              <a:rPr lang="en-US" baseline="0" dirty="0" smtClean="0">
                <a:ea typeface="ＭＳ Ｐゴシック" charset="-128"/>
              </a:rPr>
              <a:t>Crosscutting Concepts (unifying themes)</a:t>
            </a:r>
          </a:p>
          <a:p>
            <a:pPr marL="228600" indent="-228600">
              <a:buFont typeface="+mj-lt"/>
              <a:buAutoNum type="arabicPeriod"/>
            </a:pPr>
            <a:r>
              <a:rPr lang="en-US" baseline="0" dirty="0" smtClean="0">
                <a:ea typeface="ＭＳ Ｐゴシック" charset="-128"/>
              </a:rPr>
              <a:t>Disciplinary Core Ideas (big ideas, or topics)</a:t>
            </a:r>
          </a:p>
          <a:p>
            <a:pPr marL="228600" indent="-228600">
              <a:buFont typeface="+mj-lt"/>
              <a:buNone/>
            </a:pPr>
            <a:r>
              <a:rPr lang="en-US" baseline="0" dirty="0" smtClean="0">
                <a:ea typeface="ＭＳ Ｐゴシック" charset="-128"/>
              </a:rPr>
              <a:t>The three dimensions work together like a braided rope in order to create instruction that is authentic and applicable for students.</a:t>
            </a:r>
          </a:p>
          <a:p>
            <a:pPr marL="228600" indent="-228600">
              <a:buFont typeface="+mj-lt"/>
              <a:buNone/>
            </a:pPr>
            <a:endParaRPr lang="en-US" baseline="0" dirty="0" smtClean="0">
              <a:ea typeface="ＭＳ Ｐゴシック" charset="-128"/>
            </a:endParaRPr>
          </a:p>
          <a:p>
            <a:pPr marL="0" marR="0" indent="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latin typeface="+mn-lt"/>
                <a:ea typeface="+mn-ea"/>
                <a:cs typeface="+mn-cs"/>
              </a:rPr>
              <a:t>The 8 </a:t>
            </a:r>
            <a:r>
              <a:rPr lang="en-US" sz="1200" i="1" kern="1200" dirty="0" smtClean="0">
                <a:solidFill>
                  <a:schemeClr val="tx1"/>
                </a:solidFill>
                <a:latin typeface="+mn-lt"/>
                <a:ea typeface="+mn-ea"/>
                <a:cs typeface="+mn-cs"/>
              </a:rPr>
              <a:t>Scientific and Engineering Practices</a:t>
            </a:r>
            <a:r>
              <a:rPr lang="en-US" sz="1200" kern="1200" dirty="0" smtClean="0">
                <a:solidFill>
                  <a:schemeClr val="tx1"/>
                </a:solidFill>
                <a:latin typeface="+mn-lt"/>
                <a:ea typeface="+mn-ea"/>
                <a:cs typeface="+mn-cs"/>
              </a:rPr>
              <a:t> describe the behaviors and habits of mind that are necessary to make students’ knowledge of content (Core Ideas) more meaningful. </a:t>
            </a:r>
          </a:p>
          <a:p>
            <a:pPr marL="0" marR="0" indent="0" algn="l" defTabSz="457200" rtl="0" eaLnBrk="1" fontAlgn="auto" latinLnBrk="0" hangingPunct="1">
              <a:lnSpc>
                <a:spcPct val="100000"/>
              </a:lnSpc>
              <a:spcBef>
                <a:spcPts val="0"/>
              </a:spcBef>
              <a:spcAft>
                <a:spcPts val="0"/>
              </a:spcAft>
              <a:buClrTx/>
              <a:buSzTx/>
              <a:buFont typeface="Arial"/>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latin typeface="+mn-lt"/>
                <a:ea typeface="+mn-ea"/>
                <a:cs typeface="+mn-cs"/>
              </a:rPr>
              <a:t>The term “practices,” instead of a term such as “skills,” is used to stress that engaging in scientific inquiry and engineering design requires coordination both of knowledge and skill simultaneously. </a:t>
            </a:r>
          </a:p>
          <a:p>
            <a:pPr marL="0" marR="0" indent="0" algn="l" defTabSz="457200" rtl="0" eaLnBrk="1" fontAlgn="auto" latinLnBrk="0" hangingPunct="1">
              <a:lnSpc>
                <a:spcPct val="100000"/>
              </a:lnSpc>
              <a:spcBef>
                <a:spcPts val="0"/>
              </a:spcBef>
              <a:spcAft>
                <a:spcPts val="0"/>
              </a:spcAft>
              <a:buClrTx/>
              <a:buSzTx/>
              <a:buFont typeface="Arial"/>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latin typeface="+mn-lt"/>
                <a:ea typeface="+mn-ea"/>
                <a:cs typeface="+mn-cs"/>
              </a:rPr>
              <a:t>Acquiring skills in these practices supports a better understanding of how scientific knowledge is produced and how engineering solutions are developed. </a:t>
            </a:r>
          </a:p>
          <a:p>
            <a:pPr marL="0" marR="0" indent="0" algn="l" defTabSz="457200" rtl="0" eaLnBrk="1" fontAlgn="auto" latinLnBrk="0" hangingPunct="1">
              <a:lnSpc>
                <a:spcPct val="100000"/>
              </a:lnSpc>
              <a:spcBef>
                <a:spcPts val="0"/>
              </a:spcBef>
              <a:spcAft>
                <a:spcPts val="0"/>
              </a:spcAft>
              <a:buClrTx/>
              <a:buSzTx/>
              <a:buFont typeface="Arial"/>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latin typeface="+mn-lt"/>
                <a:ea typeface="+mn-ea"/>
                <a:cs typeface="+mn-cs"/>
              </a:rPr>
              <a:t>Such understanding will help students become more critical consumers of scientific information. </a:t>
            </a:r>
          </a:p>
          <a:p>
            <a:pPr marL="228600" indent="-228600">
              <a:buFont typeface="+mj-lt"/>
              <a:buNone/>
            </a:pPr>
            <a:endParaRPr lang="en-US" dirty="0" smtClean="0">
              <a:ea typeface="ＭＳ Ｐゴシック" charset="-128"/>
            </a:endParaRPr>
          </a:p>
        </p:txBody>
      </p:sp>
      <p:sp>
        <p:nvSpPr>
          <p:cNvPr id="63492" name="Slide Number Placeholder 3"/>
          <p:cNvSpPr>
            <a:spLocks noGrp="1"/>
          </p:cNvSpPr>
          <p:nvPr>
            <p:ph type="sldNum" sz="quarter" idx="5"/>
          </p:nvPr>
        </p:nvSpPr>
        <p:spPr>
          <a:noFill/>
        </p:spPr>
        <p:txBody>
          <a:bodyPr/>
          <a:lstStyle/>
          <a:p>
            <a:fld id="{D40BEC51-FB0A-5248-A493-E38CC1DEFD83}" type="slidenum">
              <a:rPr lang="en-US" smtClean="0"/>
              <a:pPr/>
              <a:t>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bullets are the Performance Expectations from the Topical Arrangement of the grade-level NGSS.</a:t>
            </a:r>
            <a:endParaRPr lang="en-US" dirty="0"/>
          </a:p>
        </p:txBody>
      </p:sp>
      <p:sp>
        <p:nvSpPr>
          <p:cNvPr id="4" name="Slide Number Placeholder 3"/>
          <p:cNvSpPr>
            <a:spLocks noGrp="1"/>
          </p:cNvSpPr>
          <p:nvPr>
            <p:ph type="sldNum" sz="quarter" idx="10"/>
          </p:nvPr>
        </p:nvSpPr>
        <p:spPr/>
        <p:txBody>
          <a:bodyPr/>
          <a:lstStyle/>
          <a:p>
            <a:fld id="{49D0B1AE-08FA-9D4B-A6C8-FEB82A13A673}"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bullets are the Performance Expectations from the Topical Arrangement of the grade-level NGSS.</a:t>
            </a:r>
            <a:endParaRPr lang="en-US" dirty="0" smtClean="0"/>
          </a:p>
          <a:p>
            <a:endParaRPr lang="en-US" dirty="0"/>
          </a:p>
        </p:txBody>
      </p:sp>
      <p:sp>
        <p:nvSpPr>
          <p:cNvPr id="4" name="Slide Number Placeholder 3"/>
          <p:cNvSpPr>
            <a:spLocks noGrp="1"/>
          </p:cNvSpPr>
          <p:nvPr>
            <p:ph type="sldNum" sz="quarter" idx="10"/>
          </p:nvPr>
        </p:nvSpPr>
        <p:spPr/>
        <p:txBody>
          <a:bodyPr/>
          <a:lstStyle/>
          <a:p>
            <a:fld id="{49D0B1AE-08FA-9D4B-A6C8-FEB82A13A673}"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bullets are the Performance Expectations from the Topical Arrangement of the grade-level NGSS.</a:t>
            </a:r>
            <a:endParaRPr lang="en-US" dirty="0" smtClean="0"/>
          </a:p>
          <a:p>
            <a:endParaRPr lang="en-US" dirty="0"/>
          </a:p>
        </p:txBody>
      </p:sp>
      <p:sp>
        <p:nvSpPr>
          <p:cNvPr id="4" name="Slide Number Placeholder 3"/>
          <p:cNvSpPr>
            <a:spLocks noGrp="1"/>
          </p:cNvSpPr>
          <p:nvPr>
            <p:ph type="sldNum" sz="quarter" idx="10"/>
          </p:nvPr>
        </p:nvSpPr>
        <p:spPr/>
        <p:txBody>
          <a:bodyPr/>
          <a:lstStyle/>
          <a:p>
            <a:fld id="{49D0B1AE-08FA-9D4B-A6C8-FEB82A13A673}"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bullets are the Performance Expectations from the Topical Arrangement of the grade-level NGSS.</a:t>
            </a:r>
            <a:endParaRPr lang="en-US" smtClean="0"/>
          </a:p>
          <a:p>
            <a:endParaRPr lang="en-US" dirty="0"/>
          </a:p>
        </p:txBody>
      </p:sp>
      <p:sp>
        <p:nvSpPr>
          <p:cNvPr id="4" name="Slide Number Placeholder 3"/>
          <p:cNvSpPr>
            <a:spLocks noGrp="1"/>
          </p:cNvSpPr>
          <p:nvPr>
            <p:ph type="sldNum" sz="quarter" idx="10"/>
          </p:nvPr>
        </p:nvSpPr>
        <p:spPr/>
        <p:txBody>
          <a:bodyPr/>
          <a:lstStyle/>
          <a:p>
            <a:fld id="{49D0B1AE-08FA-9D4B-A6C8-FEB82A13A673}"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386256-3FD3-D540-953B-FD07A8644DD6}" type="datetimeFigureOut">
              <a:rPr lang="en-US" smtClean="0"/>
              <a:pPr/>
              <a:t>9/8/14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BFA68-0133-054E-A0A3-EC69BD051F4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386256-3FD3-D540-953B-FD07A8644DD6}" type="datetimeFigureOut">
              <a:rPr lang="en-US" smtClean="0"/>
              <a:pPr/>
              <a:t>9/8/14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BFA68-0133-054E-A0A3-EC69BD051F4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386256-3FD3-D540-953B-FD07A8644DD6}" type="datetimeFigureOut">
              <a:rPr lang="en-US" smtClean="0"/>
              <a:pPr/>
              <a:t>9/8/14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BFA68-0133-054E-A0A3-EC69BD051F4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386256-3FD3-D540-953B-FD07A8644DD6}" type="datetimeFigureOut">
              <a:rPr lang="en-US" smtClean="0"/>
              <a:pPr/>
              <a:t>9/8/14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BFA68-0133-054E-A0A3-EC69BD051F4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386256-3FD3-D540-953B-FD07A8644DD6}" type="datetimeFigureOut">
              <a:rPr lang="en-US" smtClean="0"/>
              <a:pPr/>
              <a:t>9/8/14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BFA68-0133-054E-A0A3-EC69BD051F4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386256-3FD3-D540-953B-FD07A8644DD6}" type="datetimeFigureOut">
              <a:rPr lang="en-US" smtClean="0"/>
              <a:pPr/>
              <a:t>9/8/14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BFA68-0133-054E-A0A3-EC69BD051F4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386256-3FD3-D540-953B-FD07A8644DD6}" type="datetimeFigureOut">
              <a:rPr lang="en-US" smtClean="0"/>
              <a:pPr/>
              <a:t>9/8/14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ABFA68-0133-054E-A0A3-EC69BD051F4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386256-3FD3-D540-953B-FD07A8644DD6}" type="datetimeFigureOut">
              <a:rPr lang="en-US" smtClean="0"/>
              <a:pPr/>
              <a:t>9/8/14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ABFA68-0133-054E-A0A3-EC69BD051F4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386256-3FD3-D540-953B-FD07A8644DD6}" type="datetimeFigureOut">
              <a:rPr lang="en-US" smtClean="0"/>
              <a:pPr/>
              <a:t>9/8/14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ABFA68-0133-054E-A0A3-EC69BD051F4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386256-3FD3-D540-953B-FD07A8644DD6}" type="datetimeFigureOut">
              <a:rPr lang="en-US" smtClean="0"/>
              <a:pPr/>
              <a:t>9/8/14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BFA68-0133-054E-A0A3-EC69BD051F4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386256-3FD3-D540-953B-FD07A8644DD6}" type="datetimeFigureOut">
              <a:rPr lang="en-US" smtClean="0"/>
              <a:pPr/>
              <a:t>9/8/14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BFA68-0133-054E-A0A3-EC69BD051F4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386256-3FD3-D540-953B-FD07A8644DD6}" type="datetimeFigureOut">
              <a:rPr lang="en-US" smtClean="0"/>
              <a:pPr/>
              <a:t>9/8/14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ABFA68-0133-054E-A0A3-EC69BD051F4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extgenscience.org/sites/ngss/files/Appendix%20A%20-%204.11.13%20Conceptual%20Shifts%20in%20the%20Next%20Generation%20Science%20Standards.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www.nextgenscience.org/sites/ngss/files/Appendix%20A%20-%204.11.13%20Conceptual%20Shifts%20in%20the%20Next%20Generation%20Science%20Standards.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extgenscience.org/" TargetMode="Externa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165" y="2130425"/>
            <a:ext cx="8654073" cy="1470025"/>
          </a:xfrm>
        </p:spPr>
        <p:txBody>
          <a:bodyPr>
            <a:normAutofit/>
          </a:bodyPr>
          <a:lstStyle/>
          <a:p>
            <a:r>
              <a:rPr lang="en-US" dirty="0" smtClean="0"/>
              <a:t>Understanding the </a:t>
            </a:r>
            <a:r>
              <a:rPr lang="en-US" i="1" dirty="0" smtClean="0"/>
              <a:t>Next Generation Science Standards (NGSS)</a:t>
            </a:r>
            <a:endParaRPr lang="en-US" i="1" dirty="0"/>
          </a:p>
        </p:txBody>
      </p:sp>
      <p:sp>
        <p:nvSpPr>
          <p:cNvPr id="3" name="Subtitle 2"/>
          <p:cNvSpPr>
            <a:spLocks noGrp="1"/>
          </p:cNvSpPr>
          <p:nvPr>
            <p:ph type="subTitle" idx="1"/>
          </p:nvPr>
        </p:nvSpPr>
        <p:spPr/>
        <p:txBody>
          <a:bodyPr/>
          <a:lstStyle/>
          <a:p>
            <a:r>
              <a:rPr lang="en-US" smtClean="0"/>
              <a:t>Fourth Grade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Shifts</a:t>
            </a:r>
            <a:endParaRPr lang="en-US" dirty="0"/>
          </a:p>
        </p:txBody>
      </p:sp>
      <p:sp>
        <p:nvSpPr>
          <p:cNvPr id="4" name="Content Placeholder 2"/>
          <p:cNvSpPr txBox="1">
            <a:spLocks/>
          </p:cNvSpPr>
          <p:nvPr/>
        </p:nvSpPr>
        <p:spPr>
          <a:xfrm>
            <a:off x="468498" y="1428918"/>
            <a:ext cx="8432038" cy="5440362"/>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K-12 science education should focus on BOTH content and skill, so that students know how to apply their factual knowledge.</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Science </a:t>
            </a:r>
            <a:r>
              <a:rPr kumimoji="0" lang="en-US" sz="3200" b="1" i="1" u="sng" strike="noStrike" kern="1200" cap="none" spc="0" normalizeH="0" baseline="0" noProof="0" dirty="0" smtClean="0">
                <a:ln>
                  <a:noFill/>
                </a:ln>
                <a:solidFill>
                  <a:schemeClr val="tx1"/>
                </a:solidFill>
                <a:effectLst/>
                <a:uLnTx/>
                <a:uFillTx/>
                <a:latin typeface="+mn-lt"/>
                <a:ea typeface="+mn-ea"/>
                <a:cs typeface="+mn-cs"/>
              </a:rPr>
              <a:t>and</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engineering are integrated in the NGSS from Kindergarten through Twelve Grade.</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The NGSS were specifically designed to prepare students for college, careers, and citizenship.</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1514" b="0" i="0" u="none" strike="noStrike" kern="1200" cap="none" spc="0" normalizeH="0" baseline="0" noProof="0" dirty="0" smtClean="0">
                <a:ln>
                  <a:noFill/>
                </a:ln>
                <a:solidFill>
                  <a:schemeClr val="tx1"/>
                </a:solidFill>
                <a:effectLst/>
                <a:uLnTx/>
                <a:uFillTx/>
                <a:latin typeface="+mn-lt"/>
                <a:ea typeface="+mn-ea"/>
                <a:cs typeface="+mn-cs"/>
              </a:rPr>
              <a:t>NGSS Lead States. 2013. </a:t>
            </a:r>
            <a:r>
              <a:rPr kumimoji="0" lang="en-US" sz="1514" b="0" i="1" u="none" strike="noStrike" kern="1200" cap="none" spc="0" normalizeH="0" baseline="0" noProof="0" dirty="0" smtClean="0">
                <a:ln>
                  <a:noFill/>
                </a:ln>
                <a:solidFill>
                  <a:schemeClr val="tx1"/>
                </a:solidFill>
                <a:effectLst/>
                <a:uLnTx/>
                <a:uFillTx/>
                <a:latin typeface="+mn-lt"/>
                <a:ea typeface="+mn-ea"/>
                <a:cs typeface="+mn-cs"/>
              </a:rPr>
              <a:t>Next Generation Science Standards: For States, By States. Appendix A: Conceptual Shifts in the Next Generation Science Standards</a:t>
            </a:r>
            <a:r>
              <a:rPr kumimoji="0" lang="en-US" sz="1514" b="0" i="0" u="none" strike="noStrike" kern="1200" cap="none" spc="0" normalizeH="0" baseline="0" noProof="0" dirty="0" smtClean="0">
                <a:ln>
                  <a:noFill/>
                </a:ln>
                <a:solidFill>
                  <a:schemeClr val="tx1"/>
                </a:solidFill>
                <a:effectLst/>
                <a:uLnTx/>
                <a:uFillTx/>
                <a:latin typeface="+mn-lt"/>
                <a:ea typeface="+mn-ea"/>
                <a:cs typeface="+mn-cs"/>
              </a:rPr>
              <a:t>. Washington, DC: The National Academies Press. </a:t>
            </a:r>
            <a:r>
              <a:rPr kumimoji="0" lang="en-US" sz="1514" b="0" i="0" u="none" strike="noStrike" kern="1200" cap="none" spc="0" normalizeH="0" baseline="0" noProof="0" dirty="0" smtClean="0">
                <a:ln>
                  <a:noFill/>
                </a:ln>
                <a:solidFill>
                  <a:schemeClr val="tx1"/>
                </a:solidFill>
                <a:effectLst/>
                <a:uLnTx/>
                <a:uFillTx/>
                <a:latin typeface="+mn-lt"/>
                <a:ea typeface="+mn-ea"/>
                <a:cs typeface="+mn-cs"/>
                <a:hlinkClick r:id="rId2"/>
              </a:rPr>
              <a:t>Link</a:t>
            </a:r>
            <a:endParaRPr kumimoji="0" lang="en-US" sz="1514"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Shifts</a:t>
            </a:r>
            <a:endParaRPr lang="en-US" dirty="0"/>
          </a:p>
        </p:txBody>
      </p:sp>
      <p:sp>
        <p:nvSpPr>
          <p:cNvPr id="3" name="Content Placeholder 2"/>
          <p:cNvSpPr>
            <a:spLocks noGrp="1"/>
          </p:cNvSpPr>
          <p:nvPr>
            <p:ph idx="1"/>
          </p:nvPr>
        </p:nvSpPr>
        <p:spPr>
          <a:xfrm>
            <a:off x="457200" y="1417638"/>
            <a:ext cx="8432038" cy="5440362"/>
          </a:xfrm>
        </p:spPr>
        <p:txBody>
          <a:bodyPr>
            <a:normAutofit/>
          </a:bodyPr>
          <a:lstStyle/>
          <a:p>
            <a:r>
              <a:rPr lang="en-US" dirty="0" smtClean="0"/>
              <a:t>The NGSS are aligned with the Maryland College and Career Readiness ELA and Mathematics Standards.</a:t>
            </a:r>
          </a:p>
          <a:p>
            <a:r>
              <a:rPr lang="en-US" dirty="0" smtClean="0"/>
              <a:t>The NGSS were purposefully created based on research, by an extensive group - across 26 states - of practicing scientists, brain research professionals, science education researchers, educators, policy experts, and were even released to the public for review and revision.</a:t>
            </a:r>
          </a:p>
          <a:p>
            <a:pPr>
              <a:buNone/>
            </a:pPr>
            <a:endParaRPr lang="en-US" sz="1400" dirty="0" smtClean="0"/>
          </a:p>
          <a:p>
            <a:pPr>
              <a:buNone/>
            </a:pPr>
            <a:r>
              <a:rPr lang="en-US" sz="1400" dirty="0" smtClean="0"/>
              <a:t>NGSS Lead States. 2013. </a:t>
            </a:r>
            <a:r>
              <a:rPr lang="en-US" sz="1400" i="1" dirty="0" smtClean="0"/>
              <a:t>Next Generation Science Standards: For States, By States. Appendix A: Conceptual Shifts in the Next Generation Science Standards</a:t>
            </a:r>
            <a:r>
              <a:rPr lang="en-US" sz="1400" dirty="0" smtClean="0"/>
              <a:t>. Washington, DC: The National Academies Press. </a:t>
            </a:r>
            <a:r>
              <a:rPr lang="en-US" sz="1400" dirty="0" smtClean="0">
                <a:hlinkClick r:id="rId3"/>
              </a:rPr>
              <a:t>Link</a:t>
            </a:r>
            <a:endParaRPr lang="en-US" sz="1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Title 1"/>
          <p:cNvSpPr>
            <a:spLocks noGrp="1"/>
          </p:cNvSpPr>
          <p:nvPr>
            <p:ph type="ctrTitle"/>
          </p:nvPr>
        </p:nvSpPr>
        <p:spPr>
          <a:xfrm>
            <a:off x="0" y="203839"/>
            <a:ext cx="4766011" cy="1470025"/>
          </a:xfrm>
        </p:spPr>
        <p:txBody>
          <a:bodyPr/>
          <a:lstStyle/>
          <a:p>
            <a:pPr eaLnBrk="1" hangingPunct="1">
              <a:defRPr/>
            </a:pPr>
            <a:r>
              <a:rPr lang="en-US" dirty="0" smtClean="0">
                <a:effectLst>
                  <a:outerShdw blurRad="50800" dist="38100" dir="2700000">
                    <a:srgbClr val="000000">
                      <a:alpha val="43000"/>
                    </a:srgbClr>
                  </a:outerShdw>
                </a:effectLst>
                <a:latin typeface="+mn-lt"/>
                <a:cs typeface="Comic Sans MS"/>
              </a:rPr>
              <a:t>2014 - 2015</a:t>
            </a:r>
            <a:r>
              <a:rPr lang="en-US" sz="4200" dirty="0" smtClean="0"/>
              <a:t/>
            </a:r>
            <a:br>
              <a:rPr lang="en-US" sz="4200" dirty="0" smtClean="0"/>
            </a:br>
            <a:r>
              <a:rPr lang="en-US" sz="4200" dirty="0" smtClean="0"/>
              <a:t>As we implement…</a:t>
            </a:r>
          </a:p>
        </p:txBody>
      </p:sp>
      <p:sp>
        <p:nvSpPr>
          <p:cNvPr id="6" name="Subtitle 5"/>
          <p:cNvSpPr>
            <a:spLocks noGrp="1"/>
          </p:cNvSpPr>
          <p:nvPr>
            <p:ph type="subTitle" idx="1"/>
          </p:nvPr>
        </p:nvSpPr>
        <p:spPr>
          <a:xfrm>
            <a:off x="900113" y="1081914"/>
            <a:ext cx="8001000" cy="1458231"/>
          </a:xfrm>
        </p:spPr>
        <p:txBody>
          <a:bodyPr>
            <a:noAutofit/>
          </a:bodyPr>
          <a:lstStyle/>
          <a:p>
            <a:pPr algn="r" eaLnBrk="1" hangingPunct="1">
              <a:defRPr/>
            </a:pPr>
            <a:r>
              <a:rPr lang="en-US" sz="3800" dirty="0" smtClean="0">
                <a:solidFill>
                  <a:schemeClr val="bg1">
                    <a:lumMod val="50000"/>
                  </a:schemeClr>
                </a:solidFill>
              </a:rPr>
              <a:t>We want to focus on</a:t>
            </a:r>
          </a:p>
          <a:p>
            <a:pPr algn="r">
              <a:defRPr/>
            </a:pPr>
            <a:r>
              <a:rPr lang="en-US" sz="4000" dirty="0" smtClean="0"/>
              <a:t>Scientific and Engineering Practices</a:t>
            </a:r>
            <a:endParaRPr lang="en-US" sz="3800" dirty="0">
              <a:solidFill>
                <a:schemeClr val="bg1">
                  <a:lumMod val="50000"/>
                </a:schemeClr>
              </a:solidFill>
            </a:endParaRPr>
          </a:p>
        </p:txBody>
      </p:sp>
      <p:pic>
        <p:nvPicPr>
          <p:cNvPr id="62468" name="Picture 3" descr="Screen shot 2013-07-24 at 8.47.56 AM.png"/>
          <p:cNvPicPr>
            <a:picLocks noChangeAspect="1"/>
          </p:cNvPicPr>
          <p:nvPr/>
        </p:nvPicPr>
        <p:blipFill>
          <a:blip r:embed="rId3"/>
          <a:srcRect/>
          <a:stretch>
            <a:fillRect/>
          </a:stretch>
        </p:blipFill>
        <p:spPr bwMode="auto">
          <a:xfrm>
            <a:off x="5943600" y="3993538"/>
            <a:ext cx="2957513" cy="2343150"/>
          </a:xfrm>
          <a:prstGeom prst="rect">
            <a:avLst/>
          </a:prstGeom>
          <a:noFill/>
          <a:ln w="9525">
            <a:noFill/>
            <a:miter lim="800000"/>
            <a:headEnd/>
            <a:tailEnd/>
          </a:ln>
        </p:spPr>
      </p:pic>
      <p:sp>
        <p:nvSpPr>
          <p:cNvPr id="5" name="Content Placeholder 2"/>
          <p:cNvSpPr txBox="1">
            <a:spLocks/>
          </p:cNvSpPr>
          <p:nvPr/>
        </p:nvSpPr>
        <p:spPr>
          <a:xfrm>
            <a:off x="457199" y="2540145"/>
            <a:ext cx="8443913" cy="4084035"/>
          </a:xfrm>
          <a:prstGeom prst="rect">
            <a:avLst/>
          </a:prstGeom>
        </p:spPr>
        <p:txBody>
          <a:bodyPr vert="horz" wrap="square" lIns="91440" tIns="45720" rIns="91440" bIns="45720" rtlCol="0">
            <a:normAutofit fontScale="92500"/>
          </a:bodyPr>
          <a:lstStyle/>
          <a:p>
            <a:pPr marL="457200" marR="0" lvl="0" indent="-457200" algn="l" defTabSz="457200" rtl="0" eaLnBrk="1" fontAlgn="auto" latinLnBrk="0" hangingPunct="1">
              <a:lnSpc>
                <a:spcPct val="110000"/>
              </a:lnSpc>
              <a:spcBef>
                <a:spcPts val="0"/>
              </a:spcBef>
              <a:spcAft>
                <a:spcPts val="600"/>
              </a:spcAft>
              <a:buClrTx/>
              <a:buSzTx/>
              <a:buFont typeface="+mj-lt"/>
              <a:buAutoNum type="arabicPeriod"/>
              <a:tabLst/>
              <a:defRPr/>
            </a:pPr>
            <a:r>
              <a:rPr kumimoji="0" lang="en-US" sz="2300" b="0" i="0" u="none" strike="noStrike" kern="1200" cap="none" spc="0" normalizeH="0" baseline="0" noProof="0" dirty="0" smtClean="0">
                <a:ln>
                  <a:noFill/>
                </a:ln>
                <a:solidFill>
                  <a:schemeClr val="tx1"/>
                </a:solidFill>
                <a:effectLst/>
                <a:uLnTx/>
                <a:uFillTx/>
                <a:latin typeface="+mn-lt"/>
                <a:ea typeface="Chalkboard" charset="0"/>
                <a:cs typeface="Chalkboard" charset="0"/>
              </a:rPr>
              <a:t>Asking Questions (for science) and defining problems (for engineering)</a:t>
            </a:r>
          </a:p>
          <a:p>
            <a:pPr marL="457200" marR="0" lvl="0" indent="-457200" algn="l" defTabSz="457200" rtl="0" eaLnBrk="1" fontAlgn="auto" latinLnBrk="0" hangingPunct="1">
              <a:lnSpc>
                <a:spcPct val="110000"/>
              </a:lnSpc>
              <a:spcBef>
                <a:spcPts val="0"/>
              </a:spcBef>
              <a:spcAft>
                <a:spcPts val="600"/>
              </a:spcAft>
              <a:buClrTx/>
              <a:buSzTx/>
              <a:buFont typeface="+mj-lt"/>
              <a:buAutoNum type="arabicPeriod"/>
              <a:tabLst/>
              <a:defRPr/>
            </a:pPr>
            <a:r>
              <a:rPr kumimoji="0" lang="en-US" sz="2300" b="0" i="0" u="none" strike="noStrike" kern="1200" cap="none" spc="0" normalizeH="0" baseline="0" noProof="0" dirty="0" smtClean="0">
                <a:ln>
                  <a:noFill/>
                </a:ln>
                <a:solidFill>
                  <a:schemeClr val="tx1">
                    <a:lumMod val="65000"/>
                    <a:lumOff val="35000"/>
                  </a:schemeClr>
                </a:solidFill>
                <a:effectLst/>
                <a:uLnTx/>
                <a:uFillTx/>
                <a:latin typeface="+mn-lt"/>
                <a:ea typeface="Chalkboard" charset="0"/>
                <a:cs typeface="Chalkboard" charset="0"/>
              </a:rPr>
              <a:t>Developing and using models</a:t>
            </a:r>
          </a:p>
          <a:p>
            <a:pPr marL="457200" marR="0" lvl="0" indent="-457200" algn="l" defTabSz="457200" rtl="0" eaLnBrk="1" fontAlgn="auto" latinLnBrk="0" hangingPunct="1">
              <a:lnSpc>
                <a:spcPct val="110000"/>
              </a:lnSpc>
              <a:spcBef>
                <a:spcPts val="0"/>
              </a:spcBef>
              <a:spcAft>
                <a:spcPts val="600"/>
              </a:spcAft>
              <a:buClrTx/>
              <a:buSzTx/>
              <a:buFont typeface="+mj-lt"/>
              <a:buAutoNum type="arabicPeriod"/>
              <a:tabLst/>
              <a:defRPr/>
            </a:pPr>
            <a:r>
              <a:rPr kumimoji="0" lang="en-US" sz="2300" b="0" i="0" u="none" strike="noStrike" kern="1200" cap="none" spc="0" normalizeH="0" baseline="0" noProof="0" dirty="0" smtClean="0">
                <a:ln>
                  <a:noFill/>
                </a:ln>
                <a:solidFill>
                  <a:schemeClr val="tx1"/>
                </a:solidFill>
                <a:effectLst/>
                <a:uLnTx/>
                <a:uFillTx/>
                <a:latin typeface="+mn-lt"/>
                <a:ea typeface="Chalkboard" charset="0"/>
                <a:cs typeface="Chalkboard" charset="0"/>
              </a:rPr>
              <a:t>Planning and carrying out investigations</a:t>
            </a:r>
          </a:p>
          <a:p>
            <a:pPr marL="457200" marR="0" lvl="0" indent="-457200" algn="l" defTabSz="457200" rtl="0" eaLnBrk="1" fontAlgn="auto" latinLnBrk="0" hangingPunct="1">
              <a:lnSpc>
                <a:spcPct val="110000"/>
              </a:lnSpc>
              <a:spcBef>
                <a:spcPts val="0"/>
              </a:spcBef>
              <a:spcAft>
                <a:spcPts val="600"/>
              </a:spcAft>
              <a:buClrTx/>
              <a:buSzTx/>
              <a:buFont typeface="+mj-lt"/>
              <a:buAutoNum type="arabicPeriod"/>
              <a:tabLst/>
              <a:defRPr/>
            </a:pPr>
            <a:r>
              <a:rPr kumimoji="0" lang="en-US" sz="2300" b="0" i="0" u="none" strike="noStrike" kern="1200" cap="none" spc="0" normalizeH="0" baseline="0" noProof="0" dirty="0" smtClean="0">
                <a:ln>
                  <a:noFill/>
                </a:ln>
                <a:solidFill>
                  <a:schemeClr val="tx1">
                    <a:lumMod val="65000"/>
                    <a:lumOff val="35000"/>
                  </a:schemeClr>
                </a:solidFill>
                <a:effectLst/>
                <a:uLnTx/>
                <a:uFillTx/>
                <a:latin typeface="+mn-lt"/>
                <a:ea typeface="Chalkboard" charset="0"/>
                <a:cs typeface="Chalkboard" charset="0"/>
              </a:rPr>
              <a:t>Analyzing and interpreting data</a:t>
            </a:r>
          </a:p>
          <a:p>
            <a:pPr marL="457200" marR="0" lvl="0" indent="-457200" algn="l" defTabSz="457200" rtl="0" eaLnBrk="1" fontAlgn="auto" latinLnBrk="0" hangingPunct="1">
              <a:lnSpc>
                <a:spcPct val="110000"/>
              </a:lnSpc>
              <a:spcBef>
                <a:spcPts val="0"/>
              </a:spcBef>
              <a:spcAft>
                <a:spcPts val="600"/>
              </a:spcAft>
              <a:buClrTx/>
              <a:buSzTx/>
              <a:buFont typeface="+mj-lt"/>
              <a:buAutoNum type="arabicPeriod"/>
              <a:tabLst/>
              <a:defRPr/>
            </a:pPr>
            <a:r>
              <a:rPr kumimoji="0" lang="en-US" sz="2300" b="0" i="0" u="none" strike="noStrike" kern="1200" cap="none" spc="0" normalizeH="0" baseline="0" noProof="0" dirty="0" smtClean="0">
                <a:ln>
                  <a:noFill/>
                </a:ln>
                <a:solidFill>
                  <a:schemeClr val="tx1"/>
                </a:solidFill>
                <a:effectLst/>
                <a:uLnTx/>
                <a:uFillTx/>
                <a:latin typeface="+mn-lt"/>
                <a:ea typeface="Chalkboard" charset="0"/>
                <a:cs typeface="Chalkboard" charset="0"/>
              </a:rPr>
              <a:t>Using mathematics and computational thinking</a:t>
            </a:r>
          </a:p>
          <a:p>
            <a:pPr marL="457200" marR="0" lvl="0" indent="-457200" algn="l" defTabSz="457200" rtl="0" eaLnBrk="1" fontAlgn="auto" latinLnBrk="0" hangingPunct="1">
              <a:lnSpc>
                <a:spcPct val="110000"/>
              </a:lnSpc>
              <a:spcBef>
                <a:spcPts val="0"/>
              </a:spcBef>
              <a:spcAft>
                <a:spcPts val="600"/>
              </a:spcAft>
              <a:buClrTx/>
              <a:buSzTx/>
              <a:buFont typeface="+mj-lt"/>
              <a:buAutoNum type="arabicPeriod"/>
              <a:tabLst/>
              <a:defRPr/>
            </a:pPr>
            <a:r>
              <a:rPr kumimoji="0" lang="en-US" sz="2300" b="0" i="0" u="none" strike="noStrike" kern="1200" cap="none" spc="0" normalizeH="0" baseline="0" noProof="0" dirty="0" smtClean="0">
                <a:ln>
                  <a:noFill/>
                </a:ln>
                <a:solidFill>
                  <a:srgbClr val="595959"/>
                </a:solidFill>
                <a:effectLst/>
                <a:uLnTx/>
                <a:uFillTx/>
                <a:latin typeface="+mn-lt"/>
                <a:ea typeface="Chalkboard" charset="0"/>
                <a:cs typeface="Chalkboard" charset="0"/>
              </a:rPr>
              <a:t>Constructing explanations (for science) and </a:t>
            </a:r>
          </a:p>
          <a:p>
            <a:pPr marL="914400" lvl="1" indent="-457200">
              <a:lnSpc>
                <a:spcPct val="110000"/>
              </a:lnSpc>
              <a:spcAft>
                <a:spcPts val="600"/>
              </a:spcAft>
            </a:pPr>
            <a:r>
              <a:rPr kumimoji="0" lang="en-US" sz="2300" b="0" i="0" u="none" strike="noStrike" kern="1200" cap="none" spc="0" normalizeH="0" baseline="0" noProof="0" dirty="0" smtClean="0">
                <a:ln>
                  <a:noFill/>
                </a:ln>
                <a:solidFill>
                  <a:srgbClr val="595959"/>
                </a:solidFill>
                <a:effectLst/>
                <a:uLnTx/>
                <a:uFillTx/>
                <a:latin typeface="+mn-lt"/>
                <a:ea typeface="Chalkboard" charset="0"/>
                <a:cs typeface="Chalkboard" charset="0"/>
              </a:rPr>
              <a:t>designing   solutions (for engineering)</a:t>
            </a:r>
          </a:p>
          <a:p>
            <a:pPr marL="457200" marR="0" lvl="0" indent="-457200" algn="l" defTabSz="457200" rtl="0" eaLnBrk="1" fontAlgn="auto" latinLnBrk="0" hangingPunct="1">
              <a:lnSpc>
                <a:spcPct val="110000"/>
              </a:lnSpc>
              <a:spcBef>
                <a:spcPts val="0"/>
              </a:spcBef>
              <a:spcAft>
                <a:spcPts val="600"/>
              </a:spcAft>
              <a:buClrTx/>
              <a:buSzTx/>
              <a:buFont typeface="+mj-lt"/>
              <a:buAutoNum type="arabicPeriod"/>
              <a:tabLst/>
              <a:defRPr/>
            </a:pPr>
            <a:r>
              <a:rPr kumimoji="0" lang="en-US" sz="2300" b="0" i="0" u="none" strike="noStrike" kern="1200" cap="none" spc="0" normalizeH="0" baseline="0" noProof="0" dirty="0" smtClean="0">
                <a:ln>
                  <a:noFill/>
                </a:ln>
                <a:solidFill>
                  <a:schemeClr val="tx1"/>
                </a:solidFill>
                <a:effectLst/>
                <a:uLnTx/>
                <a:uFillTx/>
                <a:latin typeface="+mn-lt"/>
                <a:ea typeface="Chalkboard" charset="0"/>
                <a:cs typeface="Chalkboard" charset="0"/>
              </a:rPr>
              <a:t>Engaging in argument from evidence</a:t>
            </a:r>
          </a:p>
          <a:p>
            <a:pPr marL="457200" marR="0" lvl="0" indent="-457200" algn="l" defTabSz="457200" rtl="0" eaLnBrk="1" fontAlgn="auto" latinLnBrk="0" hangingPunct="1">
              <a:lnSpc>
                <a:spcPct val="110000"/>
              </a:lnSpc>
              <a:spcBef>
                <a:spcPts val="0"/>
              </a:spcBef>
              <a:spcAft>
                <a:spcPts val="600"/>
              </a:spcAft>
              <a:buClrTx/>
              <a:buSzTx/>
              <a:buFont typeface="+mj-lt"/>
              <a:buAutoNum type="arabicPeriod"/>
              <a:tabLst/>
              <a:defRPr/>
            </a:pPr>
            <a:r>
              <a:rPr kumimoji="0" lang="en-US" sz="2300" b="0" i="0" u="none" strike="noStrike" kern="1200" cap="none" spc="0" normalizeH="0" baseline="0" noProof="0" dirty="0" smtClean="0">
                <a:ln>
                  <a:noFill/>
                </a:ln>
                <a:solidFill>
                  <a:srgbClr val="595959"/>
                </a:solidFill>
                <a:effectLst/>
                <a:uLnTx/>
                <a:uFillTx/>
                <a:latin typeface="+mn-lt"/>
                <a:ea typeface="Chalkboard" charset="0"/>
                <a:cs typeface="Chalkboard" charset="0"/>
              </a:rPr>
              <a:t>Obtaining, evaluating, and communicating information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Fourth Grade: Quarter 1</a:t>
            </a:r>
            <a:endParaRPr lang="en-US" dirty="0"/>
          </a:p>
        </p:txBody>
      </p:sp>
      <p:sp>
        <p:nvSpPr>
          <p:cNvPr id="3" name="Content Placeholder 2"/>
          <p:cNvSpPr>
            <a:spLocks noGrp="1"/>
          </p:cNvSpPr>
          <p:nvPr>
            <p:ph idx="1"/>
          </p:nvPr>
        </p:nvSpPr>
        <p:spPr>
          <a:xfrm>
            <a:off x="457200" y="1417638"/>
            <a:ext cx="8447716" cy="5250533"/>
          </a:xfrm>
        </p:spPr>
        <p:txBody>
          <a:bodyPr>
            <a:normAutofit fontScale="85000" lnSpcReduction="20000"/>
          </a:bodyPr>
          <a:lstStyle/>
          <a:p>
            <a:pPr>
              <a:buNone/>
            </a:pPr>
            <a:r>
              <a:rPr lang="en-US" sz="3765" b="1" dirty="0" smtClean="0"/>
              <a:t>Energy</a:t>
            </a:r>
          </a:p>
          <a:p>
            <a:r>
              <a:rPr lang="en-US" dirty="0" smtClean="0"/>
              <a:t>Use evidence to construct an explanation relating the speed of an object to the energy of that object.</a:t>
            </a:r>
          </a:p>
          <a:p>
            <a:r>
              <a:rPr lang="en-US" dirty="0" smtClean="0"/>
              <a:t>Make observations to provide evidence that energy can be transferred from place to place by sound, light, heat, and electrical currents.</a:t>
            </a:r>
          </a:p>
          <a:p>
            <a:r>
              <a:rPr lang="en-US" dirty="0" smtClean="0"/>
              <a:t>Ask questions and predict outcomes about the changes in energy that occur when objects collide.</a:t>
            </a:r>
          </a:p>
          <a:p>
            <a:r>
              <a:rPr lang="en-US" dirty="0" smtClean="0"/>
              <a:t>Apply scientific ideas to design, test, and refine a device that converts energy from one form to another</a:t>
            </a:r>
          </a:p>
          <a:p>
            <a:r>
              <a:rPr lang="en-US" dirty="0" smtClean="0"/>
              <a:t>Obtain and combine information to describe that energy and fuels are derived from natural resources and that their uses affect the environment.</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Fourth Grade: Quarter 2</a:t>
            </a:r>
            <a:endParaRPr lang="en-US" dirty="0"/>
          </a:p>
        </p:txBody>
      </p:sp>
      <p:sp>
        <p:nvSpPr>
          <p:cNvPr id="3" name="Content Placeholder 2"/>
          <p:cNvSpPr>
            <a:spLocks noGrp="1"/>
          </p:cNvSpPr>
          <p:nvPr>
            <p:ph idx="1"/>
          </p:nvPr>
        </p:nvSpPr>
        <p:spPr>
          <a:xfrm>
            <a:off x="457200" y="1417638"/>
            <a:ext cx="8447716" cy="5058164"/>
          </a:xfrm>
        </p:spPr>
        <p:txBody>
          <a:bodyPr>
            <a:normAutofit/>
          </a:bodyPr>
          <a:lstStyle/>
          <a:p>
            <a:pPr>
              <a:buNone/>
            </a:pPr>
            <a:r>
              <a:rPr lang="en-US" b="1" dirty="0" smtClean="0"/>
              <a:t>Waves</a:t>
            </a:r>
          </a:p>
          <a:p>
            <a:r>
              <a:rPr lang="en-US" dirty="0" smtClean="0"/>
              <a:t>Develop a model of waves to describe patterns in terms of amplitude and wavelength and that waves can cause objects to move</a:t>
            </a:r>
          </a:p>
          <a:p>
            <a:r>
              <a:rPr lang="en-US" dirty="0" smtClean="0"/>
              <a:t>Generate and compare multiple solutions that use patterns to transfer information</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Fourth Grade: Quarter 3</a:t>
            </a:r>
            <a:endParaRPr lang="en-US" dirty="0"/>
          </a:p>
        </p:txBody>
      </p:sp>
      <p:sp>
        <p:nvSpPr>
          <p:cNvPr id="3" name="Content Placeholder 2"/>
          <p:cNvSpPr>
            <a:spLocks noGrp="1"/>
          </p:cNvSpPr>
          <p:nvPr>
            <p:ph idx="1"/>
          </p:nvPr>
        </p:nvSpPr>
        <p:spPr>
          <a:xfrm>
            <a:off x="457200" y="1417638"/>
            <a:ext cx="8447716" cy="5183603"/>
          </a:xfrm>
        </p:spPr>
        <p:txBody>
          <a:bodyPr wrap="square">
            <a:normAutofit fontScale="92500" lnSpcReduction="20000"/>
          </a:bodyPr>
          <a:lstStyle/>
          <a:p>
            <a:pPr>
              <a:buNone/>
            </a:pPr>
            <a:r>
              <a:rPr lang="en-US" sz="3459" b="1" dirty="0" smtClean="0"/>
              <a:t>Structure, Function, and Information Processing</a:t>
            </a:r>
          </a:p>
          <a:p>
            <a:r>
              <a:rPr lang="en-US" dirty="0" smtClean="0"/>
              <a:t>Develop a model to describe that light reflecting from objects and entering the eyes allows objects to be seen.</a:t>
            </a:r>
          </a:p>
          <a:p>
            <a:r>
              <a:rPr lang="en-US" dirty="0" smtClean="0"/>
              <a:t>Construct an argument that plants and animals have internal and external structures that function to support survival, growth, behavior, and reproduction.</a:t>
            </a:r>
          </a:p>
          <a:p>
            <a:r>
              <a:rPr lang="en-US" dirty="0" smtClean="0"/>
              <a:t>Use a model to describe that animals receive different types of information through their senses, process the information in their brain, and respond to the information in different ways.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Fourth Grade: Quarter 4</a:t>
            </a:r>
            <a:endParaRPr lang="en-US" dirty="0"/>
          </a:p>
        </p:txBody>
      </p:sp>
      <p:sp>
        <p:nvSpPr>
          <p:cNvPr id="3" name="Content Placeholder 2"/>
          <p:cNvSpPr>
            <a:spLocks noGrp="1"/>
          </p:cNvSpPr>
          <p:nvPr>
            <p:ph idx="1"/>
          </p:nvPr>
        </p:nvSpPr>
        <p:spPr>
          <a:xfrm>
            <a:off x="457200" y="1417638"/>
            <a:ext cx="8447716" cy="5440362"/>
          </a:xfrm>
        </p:spPr>
        <p:txBody>
          <a:bodyPr>
            <a:normAutofit fontScale="92500" lnSpcReduction="10000"/>
          </a:bodyPr>
          <a:lstStyle/>
          <a:p>
            <a:pPr>
              <a:buNone/>
            </a:pPr>
            <a:r>
              <a:rPr lang="en-US" sz="3459" b="1" dirty="0" smtClean="0"/>
              <a:t>Earth’s Systems: Processes That Shape the Earth</a:t>
            </a:r>
            <a:endParaRPr lang="en-US" sz="3459" dirty="0" smtClean="0"/>
          </a:p>
          <a:p>
            <a:r>
              <a:rPr lang="en-US" dirty="0" smtClean="0"/>
              <a:t>Identify evidence from patterns in rock formations and fossils in rock layers to support an explanation for changes in a landscape over time.</a:t>
            </a:r>
          </a:p>
          <a:p>
            <a:r>
              <a:rPr lang="en-US" dirty="0" smtClean="0"/>
              <a:t>Make observations and/or measurements to provide evidence of the effects of weathering, or the rate of erosion by water, ice, wind, or vegetation.</a:t>
            </a:r>
          </a:p>
          <a:p>
            <a:r>
              <a:rPr lang="en-US" dirty="0" smtClean="0"/>
              <a:t>Analyze and interpret data from maps to describe patterns of Earth’s features.</a:t>
            </a:r>
          </a:p>
          <a:p>
            <a:r>
              <a:rPr lang="en-US" dirty="0" smtClean="0"/>
              <a:t>Generate and compare multiple solutions to reduce the impacts of earthquakes on humans.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sp>
        <p:nvSpPr>
          <p:cNvPr id="3" name="Content Placeholder 2"/>
          <p:cNvSpPr>
            <a:spLocks noGrp="1"/>
          </p:cNvSpPr>
          <p:nvPr>
            <p:ph idx="1"/>
          </p:nvPr>
        </p:nvSpPr>
        <p:spPr>
          <a:xfrm>
            <a:off x="0" y="1600201"/>
            <a:ext cx="9144000" cy="877226"/>
          </a:xfrm>
        </p:spPr>
        <p:txBody>
          <a:bodyPr/>
          <a:lstStyle/>
          <a:p>
            <a:pPr algn="ctr">
              <a:buNone/>
            </a:pPr>
            <a:r>
              <a:rPr lang="en-US" dirty="0" smtClean="0">
                <a:hlinkClick r:id="rId2"/>
              </a:rPr>
              <a:t>http://www.nextgenscience.org/</a:t>
            </a:r>
            <a:endParaRPr lang="en-US" dirty="0" smtClean="0"/>
          </a:p>
          <a:p>
            <a:pPr algn="ctr">
              <a:buNone/>
            </a:pPr>
            <a:endParaRPr lang="en-US" dirty="0"/>
          </a:p>
        </p:txBody>
      </p:sp>
      <p:pic>
        <p:nvPicPr>
          <p:cNvPr id="4" name="Picture 3" descr="Screen shot 2014-08-27 at 4.20.23 PM.png"/>
          <p:cNvPicPr>
            <a:picLocks noChangeAspect="1"/>
          </p:cNvPicPr>
          <p:nvPr/>
        </p:nvPicPr>
        <p:blipFill>
          <a:blip r:embed="rId3"/>
          <a:stretch>
            <a:fillRect/>
          </a:stretch>
        </p:blipFill>
        <p:spPr>
          <a:xfrm>
            <a:off x="1066084" y="2477427"/>
            <a:ext cx="6851141" cy="4029633"/>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527</TotalTime>
  <Words>1339</Words>
  <Application>Microsoft Macintosh PowerPoint</Application>
  <PresentationFormat>On-screen Show (4:3)</PresentationFormat>
  <Paragraphs>104</Paragraphs>
  <Slides>9</Slides>
  <Notes>6</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Office Theme</vt:lpstr>
      <vt:lpstr>Understanding the Next Generation Science Standards (NGSS)</vt:lpstr>
      <vt:lpstr>Key Shifts</vt:lpstr>
      <vt:lpstr>Key Shifts</vt:lpstr>
      <vt:lpstr>2014 - 2015 As we implement…</vt:lpstr>
      <vt:lpstr>Fourth Grade: Quarter 1</vt:lpstr>
      <vt:lpstr>Fourth Grade: Quarter 2</vt:lpstr>
      <vt:lpstr>Fourth Grade: Quarter 3</vt:lpstr>
      <vt:lpstr>Fourth Grade: Quarter 4</vt:lpstr>
      <vt:lpstr>For more information:</vt:lpstr>
    </vt:vector>
  </TitlesOfParts>
  <Company>HCPSS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Howard County Administrator</dc:creator>
  <cp:lastModifiedBy>Howard County Administrator</cp:lastModifiedBy>
  <cp:revision>31</cp:revision>
  <dcterms:created xsi:type="dcterms:W3CDTF">2014-09-08T23:49:43Z</dcterms:created>
  <dcterms:modified xsi:type="dcterms:W3CDTF">2014-09-08T23:50:24Z</dcterms:modified>
</cp:coreProperties>
</file>